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9" r:id="rId2"/>
    <p:sldId id="256" r:id="rId3"/>
    <p:sldId id="262" r:id="rId4"/>
    <p:sldId id="297" r:id="rId5"/>
    <p:sldId id="312" r:id="rId6"/>
    <p:sldId id="313" r:id="rId7"/>
    <p:sldId id="284" r:id="rId8"/>
    <p:sldId id="298" r:id="rId9"/>
    <p:sldId id="299" r:id="rId10"/>
    <p:sldId id="300" r:id="rId11"/>
    <p:sldId id="301" r:id="rId12"/>
    <p:sldId id="302" r:id="rId13"/>
    <p:sldId id="303" r:id="rId14"/>
    <p:sldId id="310" r:id="rId15"/>
    <p:sldId id="314" r:id="rId16"/>
    <p:sldId id="315" r:id="rId17"/>
    <p:sldId id="274" r:id="rId18"/>
    <p:sldId id="31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4" d="100"/>
          <a:sy n="64" d="100"/>
        </p:scale>
        <p:origin x="-1008"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72A9C7-257B-427E-BBCA-4A084C840E97}" type="datetimeFigureOut">
              <a:rPr lang="en-US" smtClean="0"/>
              <a:pPr/>
              <a:t>10/21/2020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67D313-AAC2-4886-A483-51C1AE8BF45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10/21/2020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10/21/2020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10/21/2020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10/21/2020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10/21/2020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10/21/2020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10/21/2020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132343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MHRM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Mr.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2554545"/>
          </a:xfrm>
          <a:prstGeom prst="rect">
            <a:avLst/>
          </a:prstGeom>
          <a:solidFill>
            <a:schemeClr val="accent2"/>
          </a:solidFill>
        </p:spPr>
        <p:txBody>
          <a:bodyPr wrap="square" rtlCol="0">
            <a:spAutoFit/>
          </a:bodyPr>
          <a:lstStyle/>
          <a:p>
            <a:pPr marL="514350" indent="-514350"/>
            <a:r>
              <a:rPr lang="en-US" sz="3200" b="1" dirty="0" smtClean="0">
                <a:solidFill>
                  <a:srgbClr val="FFFF00"/>
                </a:solidFill>
              </a:rPr>
              <a:t>4. Probe Pricing:- </a:t>
            </a:r>
          </a:p>
          <a:p>
            <a:pPr marL="514350" indent="-514350"/>
            <a:endParaRPr lang="en-US" sz="3200" b="1" dirty="0" smtClean="0">
              <a:solidFill>
                <a:schemeClr val="bg1"/>
              </a:solidFill>
            </a:endParaRPr>
          </a:p>
          <a:p>
            <a:pPr marL="514350" indent="-514350">
              <a:buFont typeface="Wingdings" pitchFamily="2" charset="2"/>
              <a:buChar char="Ø"/>
            </a:pPr>
            <a:r>
              <a:rPr lang="en-US" sz="3200" b="1" dirty="0" smtClean="0">
                <a:solidFill>
                  <a:schemeClr val="bg1"/>
                </a:solidFill>
              </a:rPr>
              <a:t>First keep high price, if customer accept - no problem otherwise reduce or low price..It is called probe or investigate price</a:t>
            </a:r>
            <a:r>
              <a:rPr lang="en-US" sz="3200" b="1" dirty="0" smtClean="0">
                <a:solidFill>
                  <a:schemeClr val="bg1"/>
                </a:solidFill>
              </a:rPr>
              <a:t>.</a:t>
            </a:r>
            <a:endParaRPr lang="en-US" sz="3200" b="1" dirty="0" smtClean="0">
              <a:solidFill>
                <a:schemeClr val="bg1"/>
              </a:solidFill>
            </a:endParaRPr>
          </a:p>
        </p:txBody>
      </p:sp>
      <p:pic>
        <p:nvPicPr>
          <p:cNvPr id="4" name="Picture 3" descr="C:\Users\DELL\Pictures\jio mobile.jpg"/>
          <p:cNvPicPr>
            <a:picLocks noChangeAspect="1" noChangeArrowheads="1"/>
          </p:cNvPicPr>
          <p:nvPr/>
        </p:nvPicPr>
        <p:blipFill>
          <a:blip r:embed="rId3"/>
          <a:srcRect/>
          <a:stretch>
            <a:fillRect/>
          </a:stretch>
        </p:blipFill>
        <p:spPr bwMode="auto">
          <a:xfrm>
            <a:off x="5486400" y="3505200"/>
            <a:ext cx="2266950" cy="28575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228600"/>
            <a:ext cx="8915400" cy="3539430"/>
          </a:xfrm>
          <a:prstGeom prst="rect">
            <a:avLst/>
          </a:prstGeom>
          <a:solidFill>
            <a:schemeClr val="accent2"/>
          </a:solidFill>
        </p:spPr>
        <p:txBody>
          <a:bodyPr wrap="square" rtlCol="0">
            <a:spAutoFit/>
          </a:bodyPr>
          <a:lstStyle/>
          <a:p>
            <a:pPr marL="514350" indent="-514350"/>
            <a:r>
              <a:rPr lang="en-US" sz="3200" b="1" dirty="0" smtClean="0">
                <a:solidFill>
                  <a:schemeClr val="bg1"/>
                </a:solidFill>
              </a:rPr>
              <a:t>5</a:t>
            </a:r>
            <a:r>
              <a:rPr lang="en-US" sz="3200" b="1" dirty="0" smtClean="0">
                <a:solidFill>
                  <a:srgbClr val="FFFF00"/>
                </a:solidFill>
              </a:rPr>
              <a:t>. </a:t>
            </a:r>
            <a:r>
              <a:rPr lang="en-US" sz="3200" b="1" dirty="0" smtClean="0">
                <a:solidFill>
                  <a:srgbClr val="FFFF00"/>
                </a:solidFill>
                <a:latin typeface="Aharoni" pitchFamily="2" charset="-79"/>
                <a:cs typeface="Aharoni" pitchFamily="2" charset="-79"/>
              </a:rPr>
              <a:t>Differential trade margin pricing strategy</a:t>
            </a:r>
            <a:r>
              <a:rPr lang="en-US" sz="3200" b="1" dirty="0" smtClean="0">
                <a:solidFill>
                  <a:schemeClr val="bg1"/>
                </a:solidFill>
                <a:latin typeface="Aharoni" pitchFamily="2" charset="-79"/>
                <a:cs typeface="Aharoni" pitchFamily="2" charset="-79"/>
              </a:rPr>
              <a:t>:-</a:t>
            </a:r>
            <a:endParaRPr lang="en-US" sz="3200" b="1" dirty="0" smtClean="0">
              <a:solidFill>
                <a:schemeClr val="bg1"/>
              </a:solidFill>
              <a:latin typeface="Aharoni" pitchFamily="2" charset="-79"/>
              <a:cs typeface="Aharoni" pitchFamily="2" charset="-79"/>
            </a:endParaRPr>
          </a:p>
          <a:p>
            <a:pPr marL="514350" indent="-514350">
              <a:buFont typeface="Wingdings" pitchFamily="2" charset="2"/>
              <a:buChar char="Ø"/>
            </a:pPr>
            <a:r>
              <a:rPr lang="en-US" sz="3200" b="1" dirty="0" smtClean="0">
                <a:solidFill>
                  <a:schemeClr val="bg1"/>
                </a:solidFill>
                <a:latin typeface="Aharoni" pitchFamily="2" charset="-79"/>
                <a:cs typeface="Aharoni" pitchFamily="2" charset="-79"/>
              </a:rPr>
              <a:t>like wholesaler commission, retailer commission may increase the price of the product </a:t>
            </a:r>
            <a:r>
              <a:rPr lang="en-US" sz="3200" b="1" dirty="0" smtClean="0">
                <a:solidFill>
                  <a:schemeClr val="bg1"/>
                </a:solidFill>
                <a:latin typeface="Aharoni" pitchFamily="2" charset="-79"/>
                <a:cs typeface="Aharoni" pitchFamily="2" charset="-79"/>
              </a:rPr>
              <a:t>.</a:t>
            </a:r>
            <a:endParaRPr lang="en-US" sz="3200" b="1" dirty="0" smtClean="0">
              <a:solidFill>
                <a:schemeClr val="bg1"/>
              </a:solidFill>
              <a:latin typeface="Aharoni" pitchFamily="2" charset="-79"/>
              <a:cs typeface="Aharoni" pitchFamily="2" charset="-79"/>
            </a:endParaRPr>
          </a:p>
          <a:p>
            <a:pPr marL="514350" indent="-514350">
              <a:buFont typeface="Wingdings" pitchFamily="2" charset="2"/>
              <a:buChar char="Ø"/>
            </a:pPr>
            <a:r>
              <a:rPr lang="en-US" sz="3200" b="1" dirty="0" smtClean="0">
                <a:solidFill>
                  <a:schemeClr val="bg1"/>
                </a:solidFill>
                <a:latin typeface="Aharoni" pitchFamily="2" charset="-79"/>
                <a:cs typeface="Aharoni" pitchFamily="2" charset="-79"/>
              </a:rPr>
              <a:t>Pepsi:--- Normal Shop :- 15 rupees</a:t>
            </a:r>
          </a:p>
          <a:p>
            <a:pPr marL="514350" indent="-514350">
              <a:buFont typeface="Wingdings" pitchFamily="2" charset="2"/>
              <a:buChar char="Ø"/>
            </a:pPr>
            <a:r>
              <a:rPr lang="en-US" sz="3200" b="1" dirty="0" smtClean="0">
                <a:solidFill>
                  <a:schemeClr val="bg1"/>
                </a:solidFill>
                <a:latin typeface="Aharoni" pitchFamily="2" charset="-79"/>
                <a:cs typeface="Aharoni" pitchFamily="2" charset="-79"/>
              </a:rPr>
              <a:t>Cine Max </a:t>
            </a:r>
            <a:endParaRPr lang="en-US" sz="3200" b="1" dirty="0" smtClean="0">
              <a:solidFill>
                <a:schemeClr val="bg1"/>
              </a:solidFill>
              <a:latin typeface="Aharoni" pitchFamily="2" charset="-79"/>
              <a:cs typeface="Aharoni" pitchFamily="2" charset="-79"/>
            </a:endParaRPr>
          </a:p>
          <a:p>
            <a:pPr marL="514350" indent="-514350">
              <a:buFont typeface="Wingdings" pitchFamily="2" charset="2"/>
              <a:buChar char="Ø"/>
            </a:pPr>
            <a:r>
              <a:rPr lang="en-US" sz="3200" b="1" dirty="0" smtClean="0">
                <a:solidFill>
                  <a:schemeClr val="bg1"/>
                </a:solidFill>
                <a:latin typeface="Aharoni" pitchFamily="2" charset="-79"/>
                <a:cs typeface="Aharoni" pitchFamily="2" charset="-79"/>
              </a:rPr>
              <a:t>Popcorn :- </a:t>
            </a:r>
            <a:r>
              <a:rPr lang="en-US" sz="2400" b="1" dirty="0" smtClean="0">
                <a:solidFill>
                  <a:schemeClr val="bg1"/>
                </a:solidFill>
                <a:latin typeface="Aharoni" pitchFamily="2" charset="-79"/>
                <a:cs typeface="Aharoni" pitchFamily="2" charset="-79"/>
              </a:rPr>
              <a:t>Railway Station &amp; Cine Max </a:t>
            </a:r>
            <a:endParaRPr lang="en-US" sz="2400" b="1" dirty="0" smtClean="0">
              <a:solidFill>
                <a:schemeClr val="bg1"/>
              </a:solidFill>
              <a:latin typeface="Aharoni" pitchFamily="2" charset="-79"/>
              <a:cs typeface="Aharoni" pitchFamily="2" charset="-79"/>
            </a:endParaRPr>
          </a:p>
        </p:txBody>
      </p:sp>
      <p:pic>
        <p:nvPicPr>
          <p:cNvPr id="20482" name="Picture 2" descr="C:\Users\DELL\Pictures\pepsi.jpg"/>
          <p:cNvPicPr>
            <a:picLocks noChangeAspect="1" noChangeArrowheads="1"/>
          </p:cNvPicPr>
          <p:nvPr/>
        </p:nvPicPr>
        <p:blipFill>
          <a:blip r:embed="rId3"/>
          <a:srcRect/>
          <a:stretch>
            <a:fillRect/>
          </a:stretch>
        </p:blipFill>
        <p:spPr bwMode="auto">
          <a:xfrm>
            <a:off x="5943600" y="3810000"/>
            <a:ext cx="1733550" cy="1733550"/>
          </a:xfrm>
          <a:prstGeom prst="rect">
            <a:avLst/>
          </a:prstGeom>
          <a:noFill/>
        </p:spPr>
      </p:pic>
      <p:pic>
        <p:nvPicPr>
          <p:cNvPr id="20483" name="Picture 3" descr="C:\Users\DELL\Pictures\popcorn.jpg"/>
          <p:cNvPicPr>
            <a:picLocks noChangeAspect="1" noChangeArrowheads="1"/>
          </p:cNvPicPr>
          <p:nvPr/>
        </p:nvPicPr>
        <p:blipFill>
          <a:blip r:embed="rId4"/>
          <a:srcRect/>
          <a:stretch>
            <a:fillRect/>
          </a:stretch>
        </p:blipFill>
        <p:spPr bwMode="auto">
          <a:xfrm>
            <a:off x="2133600" y="4953000"/>
            <a:ext cx="2324100" cy="14573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482"/>
                                        </p:tgtEl>
                                        <p:attrNameLst>
                                          <p:attrName>style.visibility</p:attrName>
                                        </p:attrNameLst>
                                      </p:cBhvr>
                                      <p:to>
                                        <p:strVal val="visible"/>
                                      </p:to>
                                    </p:set>
                                    <p:anim calcmode="lin" valueType="num">
                                      <p:cBhvr additive="base">
                                        <p:cTn id="13" dur="500" fill="hold"/>
                                        <p:tgtEl>
                                          <p:spTgt spid="20482"/>
                                        </p:tgtEl>
                                        <p:attrNameLst>
                                          <p:attrName>ppt_x</p:attrName>
                                        </p:attrNameLst>
                                      </p:cBhvr>
                                      <p:tavLst>
                                        <p:tav tm="0">
                                          <p:val>
                                            <p:strVal val="#ppt_x"/>
                                          </p:val>
                                        </p:tav>
                                        <p:tav tm="100000">
                                          <p:val>
                                            <p:strVal val="#ppt_x"/>
                                          </p:val>
                                        </p:tav>
                                      </p:tavLst>
                                    </p:anim>
                                    <p:anim calcmode="lin" valueType="num">
                                      <p:cBhvr additive="base">
                                        <p:cTn id="14" dur="500" fill="hold"/>
                                        <p:tgtEl>
                                          <p:spTgt spid="2048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483"/>
                                        </p:tgtEl>
                                        <p:attrNameLst>
                                          <p:attrName>style.visibility</p:attrName>
                                        </p:attrNameLst>
                                      </p:cBhvr>
                                      <p:to>
                                        <p:strVal val="visible"/>
                                      </p:to>
                                    </p:set>
                                    <p:anim calcmode="lin" valueType="num">
                                      <p:cBhvr additive="base">
                                        <p:cTn id="19" dur="500" fill="hold"/>
                                        <p:tgtEl>
                                          <p:spTgt spid="20483"/>
                                        </p:tgtEl>
                                        <p:attrNameLst>
                                          <p:attrName>ppt_x</p:attrName>
                                        </p:attrNameLst>
                                      </p:cBhvr>
                                      <p:tavLst>
                                        <p:tav tm="0">
                                          <p:val>
                                            <p:strVal val="#ppt_x"/>
                                          </p:val>
                                        </p:tav>
                                        <p:tav tm="100000">
                                          <p:val>
                                            <p:strVal val="#ppt_x"/>
                                          </p:val>
                                        </p:tav>
                                      </p:tavLst>
                                    </p:anim>
                                    <p:anim calcmode="lin" valueType="num">
                                      <p:cBhvr additive="base">
                                        <p:cTn id="20" dur="500" fill="hold"/>
                                        <p:tgtEl>
                                          <p:spTgt spid="204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2554545"/>
          </a:xfrm>
          <a:prstGeom prst="rect">
            <a:avLst/>
          </a:prstGeom>
          <a:solidFill>
            <a:schemeClr val="accent2"/>
          </a:solidFill>
        </p:spPr>
        <p:txBody>
          <a:bodyPr wrap="square" rtlCol="0">
            <a:spAutoFit/>
          </a:bodyPr>
          <a:lstStyle/>
          <a:p>
            <a:pPr marL="514350" indent="-514350"/>
            <a:r>
              <a:rPr lang="en-US" sz="3200" b="1" dirty="0" smtClean="0">
                <a:solidFill>
                  <a:schemeClr val="bg1"/>
                </a:solidFill>
              </a:rPr>
              <a:t>6</a:t>
            </a:r>
            <a:r>
              <a:rPr lang="en-US" sz="3200" b="1" dirty="0" smtClean="0">
                <a:solidFill>
                  <a:srgbClr val="FFFF00"/>
                </a:solidFill>
              </a:rPr>
              <a:t>. Different price for different market or customer:- </a:t>
            </a:r>
          </a:p>
          <a:p>
            <a:pPr marL="514350" indent="-514350"/>
            <a:endParaRPr lang="en-US" sz="3200" dirty="0" smtClean="0">
              <a:solidFill>
                <a:schemeClr val="bg1"/>
              </a:solidFill>
              <a:latin typeface="Aharoni" pitchFamily="2" charset="-79"/>
              <a:cs typeface="Aharoni" pitchFamily="2" charset="-79"/>
            </a:endParaRPr>
          </a:p>
          <a:p>
            <a:pPr marL="514350" indent="-514350">
              <a:buFont typeface="Wingdings" pitchFamily="2" charset="2"/>
              <a:buChar char="Ø"/>
            </a:pPr>
            <a:r>
              <a:rPr lang="en-US" sz="3200" dirty="0" err="1" smtClean="0">
                <a:solidFill>
                  <a:schemeClr val="bg1"/>
                </a:solidFill>
                <a:latin typeface="Aharoni" pitchFamily="2" charset="-79"/>
                <a:cs typeface="Aharoni" pitchFamily="2" charset="-79"/>
              </a:rPr>
              <a:t>Alphanso</a:t>
            </a:r>
            <a:r>
              <a:rPr lang="en-US" sz="3200" dirty="0" smtClean="0">
                <a:solidFill>
                  <a:schemeClr val="bg1"/>
                </a:solidFill>
                <a:latin typeface="Aharoni" pitchFamily="2" charset="-79"/>
                <a:cs typeface="Aharoni" pitchFamily="2" charset="-79"/>
              </a:rPr>
              <a:t> mango at </a:t>
            </a:r>
            <a:r>
              <a:rPr lang="en-US" sz="3200" dirty="0" err="1" smtClean="0">
                <a:solidFill>
                  <a:schemeClr val="bg1"/>
                </a:solidFill>
                <a:latin typeface="Aharoni" pitchFamily="2" charset="-79"/>
                <a:cs typeface="Aharoni" pitchFamily="2" charset="-79"/>
              </a:rPr>
              <a:t>Konkan</a:t>
            </a:r>
            <a:r>
              <a:rPr lang="en-US" sz="3200" dirty="0" smtClean="0">
                <a:solidFill>
                  <a:schemeClr val="bg1"/>
                </a:solidFill>
                <a:latin typeface="Aharoni" pitchFamily="2" charset="-79"/>
                <a:cs typeface="Aharoni" pitchFamily="2" charset="-79"/>
              </a:rPr>
              <a:t> and Mumbai is totally different price .</a:t>
            </a:r>
          </a:p>
          <a:p>
            <a:pPr marL="514350" indent="-514350"/>
            <a:endParaRPr lang="en-US" sz="3200" dirty="0" smtClean="0">
              <a:solidFill>
                <a:schemeClr val="bg1"/>
              </a:solidFill>
              <a:latin typeface="Aharoni" pitchFamily="2" charset="-79"/>
              <a:cs typeface="Aharoni" pitchFamily="2" charset="-79"/>
            </a:endParaRPr>
          </a:p>
        </p:txBody>
      </p:sp>
      <p:pic>
        <p:nvPicPr>
          <p:cNvPr id="19458" name="Picture 2" descr="C:\Users\DELL\Pictures\mango.jpg"/>
          <p:cNvPicPr>
            <a:picLocks noChangeAspect="1" noChangeArrowheads="1"/>
          </p:cNvPicPr>
          <p:nvPr/>
        </p:nvPicPr>
        <p:blipFill>
          <a:blip r:embed="rId3"/>
          <a:srcRect/>
          <a:stretch>
            <a:fillRect/>
          </a:stretch>
        </p:blipFill>
        <p:spPr bwMode="auto">
          <a:xfrm>
            <a:off x="3124200" y="4191000"/>
            <a:ext cx="3733800" cy="250911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58"/>
                                        </p:tgtEl>
                                        <p:attrNameLst>
                                          <p:attrName>style.visibility</p:attrName>
                                        </p:attrNameLst>
                                      </p:cBhvr>
                                      <p:to>
                                        <p:strVal val="visible"/>
                                      </p:to>
                                    </p:set>
                                    <p:anim calcmode="lin" valueType="num">
                                      <p:cBhvr additive="base">
                                        <p:cTn id="13" dur="500" fill="hold"/>
                                        <p:tgtEl>
                                          <p:spTgt spid="19458"/>
                                        </p:tgtEl>
                                        <p:attrNameLst>
                                          <p:attrName>ppt_x</p:attrName>
                                        </p:attrNameLst>
                                      </p:cBhvr>
                                      <p:tavLst>
                                        <p:tav tm="0">
                                          <p:val>
                                            <p:strVal val="#ppt_x"/>
                                          </p:val>
                                        </p:tav>
                                        <p:tav tm="100000">
                                          <p:val>
                                            <p:strVal val="#ppt_x"/>
                                          </p:val>
                                        </p:tav>
                                      </p:tavLst>
                                    </p:anim>
                                    <p:anim calcmode="lin" valueType="num">
                                      <p:cBhvr additive="base">
                                        <p:cTn id="14" dur="500" fill="hold"/>
                                        <p:tgtEl>
                                          <p:spTgt spid="194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1569660"/>
          </a:xfrm>
          <a:prstGeom prst="rect">
            <a:avLst/>
          </a:prstGeom>
          <a:solidFill>
            <a:schemeClr val="accent2"/>
          </a:solidFill>
        </p:spPr>
        <p:txBody>
          <a:bodyPr wrap="square" rtlCol="0">
            <a:spAutoFit/>
          </a:bodyPr>
          <a:lstStyle/>
          <a:p>
            <a:pPr marL="514350" indent="-514350"/>
            <a:r>
              <a:rPr lang="en-US" sz="3200" b="1" dirty="0" smtClean="0">
                <a:solidFill>
                  <a:srgbClr val="FFFF00"/>
                </a:solidFill>
              </a:rPr>
              <a:t>7. Trial Price:- </a:t>
            </a:r>
            <a:endParaRPr lang="en-US" sz="3200" b="1" dirty="0" smtClean="0">
              <a:solidFill>
                <a:schemeClr val="bg1"/>
              </a:solidFill>
            </a:endParaRPr>
          </a:p>
          <a:p>
            <a:pPr marL="514350" indent="-514350">
              <a:buFont typeface="Wingdings" pitchFamily="2" charset="2"/>
              <a:buChar char="Ø"/>
            </a:pPr>
            <a:r>
              <a:rPr lang="en-US" sz="3200" b="1" dirty="0" smtClean="0">
                <a:solidFill>
                  <a:schemeClr val="bg1"/>
                </a:solidFill>
              </a:rPr>
              <a:t>Keep low price to attract afterwards increase the price- </a:t>
            </a:r>
            <a:r>
              <a:rPr lang="en-US" sz="3200" b="1" dirty="0" err="1" smtClean="0">
                <a:solidFill>
                  <a:schemeClr val="bg1"/>
                </a:solidFill>
              </a:rPr>
              <a:t>Jio</a:t>
            </a:r>
            <a:r>
              <a:rPr lang="en-US" sz="3200" b="1" dirty="0" smtClean="0">
                <a:solidFill>
                  <a:schemeClr val="bg1"/>
                </a:solidFill>
              </a:rPr>
              <a:t> </a:t>
            </a:r>
            <a:r>
              <a:rPr lang="en-US" sz="3200" b="1" dirty="0" err="1" smtClean="0">
                <a:solidFill>
                  <a:schemeClr val="bg1"/>
                </a:solidFill>
              </a:rPr>
              <a:t>Sim</a:t>
            </a:r>
            <a:r>
              <a:rPr lang="en-US" sz="3200" b="1" dirty="0" smtClean="0">
                <a:solidFill>
                  <a:schemeClr val="bg1"/>
                </a:solidFill>
              </a:rPr>
              <a:t> </a:t>
            </a:r>
            <a:endParaRPr lang="en-US" sz="3200" b="1" dirty="0" smtClean="0">
              <a:solidFill>
                <a:schemeClr val="bg1"/>
              </a:solidFill>
              <a:latin typeface="Aharoni" pitchFamily="2" charset="-79"/>
              <a:cs typeface="Aharoni" pitchFamily="2" charset="-79"/>
            </a:endParaRPr>
          </a:p>
        </p:txBody>
      </p:sp>
      <p:pic>
        <p:nvPicPr>
          <p:cNvPr id="21507" name="Picture 3" descr="C:\Users\DELL\Pictures\jio mobile.jpg"/>
          <p:cNvPicPr>
            <a:picLocks noChangeAspect="1" noChangeArrowheads="1"/>
          </p:cNvPicPr>
          <p:nvPr/>
        </p:nvPicPr>
        <p:blipFill>
          <a:blip r:embed="rId3"/>
          <a:srcRect/>
          <a:stretch>
            <a:fillRect/>
          </a:stretch>
        </p:blipFill>
        <p:spPr bwMode="auto">
          <a:xfrm>
            <a:off x="3200400" y="3581400"/>
            <a:ext cx="2266950" cy="28575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nodeType="clickEffect">
                                  <p:stCondLst>
                                    <p:cond delay="0"/>
                                  </p:stCondLst>
                                  <p:childTnLst>
                                    <p:set>
                                      <p:cBhvr>
                                        <p:cTn id="12" dur="1" fill="hold">
                                          <p:stCondLst>
                                            <p:cond delay="0"/>
                                          </p:stCondLst>
                                        </p:cTn>
                                        <p:tgtEl>
                                          <p:spTgt spid="21507"/>
                                        </p:tgtEl>
                                        <p:attrNameLst>
                                          <p:attrName>style.visibility</p:attrName>
                                        </p:attrNameLst>
                                      </p:cBhvr>
                                      <p:to>
                                        <p:strVal val="visible"/>
                                      </p:to>
                                    </p:set>
                                    <p:anim calcmode="lin" valueType="num">
                                      <p:cBhvr>
                                        <p:cTn id="13" dur="1000" fill="hold"/>
                                        <p:tgtEl>
                                          <p:spTgt spid="21507"/>
                                        </p:tgtEl>
                                        <p:attrNameLst>
                                          <p:attrName>ppt_w</p:attrName>
                                        </p:attrNameLst>
                                      </p:cBhvr>
                                      <p:tavLst>
                                        <p:tav tm="0">
                                          <p:val>
                                            <p:strVal val="#ppt_w*0.70"/>
                                          </p:val>
                                        </p:tav>
                                        <p:tav tm="100000">
                                          <p:val>
                                            <p:strVal val="#ppt_w"/>
                                          </p:val>
                                        </p:tav>
                                      </p:tavLst>
                                    </p:anim>
                                    <p:anim calcmode="lin" valueType="num">
                                      <p:cBhvr>
                                        <p:cTn id="14" dur="1000" fill="hold"/>
                                        <p:tgtEl>
                                          <p:spTgt spid="21507"/>
                                        </p:tgtEl>
                                        <p:attrNameLst>
                                          <p:attrName>ppt_h</p:attrName>
                                        </p:attrNameLst>
                                      </p:cBhvr>
                                      <p:tavLst>
                                        <p:tav tm="0">
                                          <p:val>
                                            <p:strVal val="#ppt_h"/>
                                          </p:val>
                                        </p:tav>
                                        <p:tav tm="100000">
                                          <p:val>
                                            <p:strVal val="#ppt_h"/>
                                          </p:val>
                                        </p:tav>
                                      </p:tavLst>
                                    </p:anim>
                                    <p:animEffect transition="in" filter="fade">
                                      <p:cBhvr>
                                        <p:cTn id="15" dur="10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2554545"/>
          </a:xfrm>
          <a:prstGeom prst="rect">
            <a:avLst/>
          </a:prstGeom>
          <a:solidFill>
            <a:schemeClr val="accent2"/>
          </a:solidFill>
        </p:spPr>
        <p:txBody>
          <a:bodyPr wrap="square" rtlCol="0">
            <a:spAutoFit/>
          </a:bodyPr>
          <a:lstStyle/>
          <a:p>
            <a:pPr marL="514350" indent="-514350"/>
            <a:r>
              <a:rPr lang="en-US" sz="3200" b="1" dirty="0" smtClean="0">
                <a:solidFill>
                  <a:srgbClr val="FFFF00"/>
                </a:solidFill>
              </a:rPr>
              <a:t>8. Follow the leader pricing strategy:- </a:t>
            </a:r>
          </a:p>
          <a:p>
            <a:pPr marL="514350" indent="-514350"/>
            <a:endParaRPr lang="en-US" sz="3200" b="1" dirty="0" smtClean="0">
              <a:solidFill>
                <a:schemeClr val="bg1"/>
              </a:solidFill>
            </a:endParaRPr>
          </a:p>
          <a:p>
            <a:pPr marL="514350" indent="-514350">
              <a:buFont typeface="Wingdings" pitchFamily="2" charset="2"/>
              <a:buChar char="Ø"/>
            </a:pPr>
            <a:r>
              <a:rPr lang="en-US" sz="3200" dirty="0" err="1" smtClean="0">
                <a:solidFill>
                  <a:schemeClr val="bg1"/>
                </a:solidFill>
                <a:latin typeface="Aharoni" pitchFamily="2" charset="-79"/>
                <a:cs typeface="Aharoni" pitchFamily="2" charset="-79"/>
              </a:rPr>
              <a:t>Jio</a:t>
            </a:r>
            <a:r>
              <a:rPr lang="en-US" sz="3200" dirty="0" smtClean="0">
                <a:solidFill>
                  <a:schemeClr val="bg1"/>
                </a:solidFill>
                <a:latin typeface="Aharoni" pitchFamily="2" charset="-79"/>
                <a:cs typeface="Aharoni" pitchFamily="2" charset="-79"/>
              </a:rPr>
              <a:t> price now follow all NETWORK like </a:t>
            </a:r>
            <a:r>
              <a:rPr lang="en-US" sz="3200" dirty="0" err="1" smtClean="0">
                <a:solidFill>
                  <a:schemeClr val="bg1"/>
                </a:solidFill>
                <a:latin typeface="Aharoni" pitchFamily="2" charset="-79"/>
                <a:cs typeface="Aharoni" pitchFamily="2" charset="-79"/>
              </a:rPr>
              <a:t>Airtel,Vodaphone</a:t>
            </a:r>
            <a:r>
              <a:rPr lang="en-US" sz="3200" dirty="0" smtClean="0">
                <a:solidFill>
                  <a:schemeClr val="bg1"/>
                </a:solidFill>
                <a:latin typeface="Aharoni" pitchFamily="2" charset="-79"/>
                <a:cs typeface="Aharoni" pitchFamily="2" charset="-79"/>
              </a:rPr>
              <a:t>,</a:t>
            </a:r>
          </a:p>
          <a:p>
            <a:pPr marL="514350" indent="-514350"/>
            <a:endParaRPr lang="en-US" sz="3200" dirty="0" smtClean="0">
              <a:solidFill>
                <a:schemeClr val="bg1"/>
              </a:solidFill>
              <a:latin typeface="Aharoni" pitchFamily="2" charset="-79"/>
              <a:cs typeface="Aharoni" pitchFamily="2" charset="-79"/>
            </a:endParaRPr>
          </a:p>
        </p:txBody>
      </p:sp>
      <p:pic>
        <p:nvPicPr>
          <p:cNvPr id="4" name="Picture 2" descr="C:\Users\DELL\Pictures\Jio vs Airtel.jpg"/>
          <p:cNvPicPr>
            <a:picLocks noChangeAspect="1" noChangeArrowheads="1"/>
          </p:cNvPicPr>
          <p:nvPr/>
        </p:nvPicPr>
        <p:blipFill>
          <a:blip r:embed="rId3"/>
          <a:srcRect/>
          <a:stretch>
            <a:fillRect/>
          </a:stretch>
        </p:blipFill>
        <p:spPr bwMode="auto">
          <a:xfrm>
            <a:off x="2438400" y="3886200"/>
            <a:ext cx="4029075" cy="227425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2062103"/>
          </a:xfrm>
          <a:prstGeom prst="rect">
            <a:avLst/>
          </a:prstGeom>
          <a:solidFill>
            <a:schemeClr val="accent2"/>
          </a:solidFill>
        </p:spPr>
        <p:txBody>
          <a:bodyPr wrap="square" rtlCol="0">
            <a:spAutoFit/>
          </a:bodyPr>
          <a:lstStyle/>
          <a:p>
            <a:pPr marL="514350" indent="-514350"/>
            <a:r>
              <a:rPr lang="en-US" sz="3200" b="1" dirty="0" smtClean="0">
                <a:solidFill>
                  <a:schemeClr val="bg1"/>
                </a:solidFill>
              </a:rPr>
              <a:t>9</a:t>
            </a:r>
            <a:r>
              <a:rPr lang="en-US" sz="3200" b="1" dirty="0" smtClean="0">
                <a:solidFill>
                  <a:srgbClr val="FFFF00"/>
                </a:solidFill>
              </a:rPr>
              <a:t>. Flexible pricing:- </a:t>
            </a: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different price on various time at morning ,afternoon ,night etc.</a:t>
            </a:r>
          </a:p>
          <a:p>
            <a:pPr marL="514350" indent="-514350"/>
            <a:endParaRPr lang="en-US" sz="3200" dirty="0" smtClean="0">
              <a:solidFill>
                <a:schemeClr val="bg1"/>
              </a:solidFill>
              <a:latin typeface="Aharoni" pitchFamily="2" charset="-79"/>
              <a:cs typeface="Aharoni" pitchFamily="2" charset="-79"/>
            </a:endParaRPr>
          </a:p>
        </p:txBody>
      </p:sp>
      <p:pic>
        <p:nvPicPr>
          <p:cNvPr id="22530" name="Picture 2" descr="C:\Users\DELL\Pictures\vegetable.jpg"/>
          <p:cNvPicPr>
            <a:picLocks noChangeAspect="1" noChangeArrowheads="1"/>
          </p:cNvPicPr>
          <p:nvPr/>
        </p:nvPicPr>
        <p:blipFill>
          <a:blip r:embed="rId3"/>
          <a:srcRect/>
          <a:stretch>
            <a:fillRect/>
          </a:stretch>
        </p:blipFill>
        <p:spPr bwMode="auto">
          <a:xfrm>
            <a:off x="3276600" y="3657600"/>
            <a:ext cx="3886200" cy="261313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530"/>
                                        </p:tgtEl>
                                        <p:attrNameLst>
                                          <p:attrName>style.visibility</p:attrName>
                                        </p:attrNameLst>
                                      </p:cBhvr>
                                      <p:to>
                                        <p:strVal val="visible"/>
                                      </p:to>
                                    </p:set>
                                    <p:anim calcmode="lin" valueType="num">
                                      <p:cBhvr additive="base">
                                        <p:cTn id="13" dur="500" fill="hold"/>
                                        <p:tgtEl>
                                          <p:spTgt spid="22530"/>
                                        </p:tgtEl>
                                        <p:attrNameLst>
                                          <p:attrName>ppt_x</p:attrName>
                                        </p:attrNameLst>
                                      </p:cBhvr>
                                      <p:tavLst>
                                        <p:tav tm="0">
                                          <p:val>
                                            <p:strVal val="#ppt_x"/>
                                          </p:val>
                                        </p:tav>
                                        <p:tav tm="100000">
                                          <p:val>
                                            <p:strVal val="#ppt_x"/>
                                          </p:val>
                                        </p:tav>
                                      </p:tavLst>
                                    </p:anim>
                                    <p:anim calcmode="lin" valueType="num">
                                      <p:cBhvr additive="base">
                                        <p:cTn id="14" dur="500" fill="hold"/>
                                        <p:tgtEl>
                                          <p:spTgt spid="225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6" name="TextBox 5"/>
          <p:cNvSpPr txBox="1"/>
          <p:nvPr/>
        </p:nvSpPr>
        <p:spPr>
          <a:xfrm>
            <a:off x="304800" y="2819400"/>
            <a:ext cx="2362200" cy="156966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marL="0" lvl="1" algn="ctr"/>
            <a:r>
              <a:rPr lang="en-US" sz="3200" dirty="0" smtClean="0"/>
              <a:t>Pricing Strategy :</a:t>
            </a:r>
          </a:p>
          <a:p>
            <a:pPr algn="ctr"/>
            <a:endParaRPr lang="en-US" sz="3200" dirty="0" smtClean="0"/>
          </a:p>
        </p:txBody>
      </p:sp>
      <p:sp>
        <p:nvSpPr>
          <p:cNvPr id="9" name="TextBox 8"/>
          <p:cNvSpPr txBox="1"/>
          <p:nvPr/>
        </p:nvSpPr>
        <p:spPr>
          <a:xfrm>
            <a:off x="2895600" y="533400"/>
            <a:ext cx="5791200" cy="532453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1 </a:t>
            </a:r>
            <a:r>
              <a:rPr lang="en-US" sz="2000" dirty="0" smtClean="0"/>
              <a:t>. </a:t>
            </a:r>
            <a:r>
              <a:rPr lang="en-US" sz="2000" b="1" dirty="0" smtClean="0"/>
              <a:t>Skimming pricing </a:t>
            </a:r>
          </a:p>
          <a:p>
            <a:endParaRPr lang="en-US" sz="2000" b="1" dirty="0" smtClean="0"/>
          </a:p>
          <a:p>
            <a:r>
              <a:rPr lang="en-US" sz="2000" b="1" dirty="0" smtClean="0"/>
              <a:t>2. Penetration Pricing</a:t>
            </a:r>
          </a:p>
          <a:p>
            <a:endParaRPr lang="en-US" sz="2000" b="1" dirty="0" smtClean="0"/>
          </a:p>
          <a:p>
            <a:r>
              <a:rPr lang="en-US" sz="2000" b="1" dirty="0" smtClean="0"/>
              <a:t>3. Standard pricing </a:t>
            </a:r>
          </a:p>
          <a:p>
            <a:endParaRPr lang="en-US" sz="2000" b="1" dirty="0" smtClean="0"/>
          </a:p>
          <a:p>
            <a:r>
              <a:rPr lang="en-US" sz="2000" b="1" dirty="0" smtClean="0"/>
              <a:t>4. Probe Pricing</a:t>
            </a:r>
          </a:p>
          <a:p>
            <a:endParaRPr lang="en-US" sz="2000" dirty="0" smtClean="0"/>
          </a:p>
          <a:p>
            <a:r>
              <a:rPr lang="en-US" sz="2000" b="1" dirty="0" smtClean="0"/>
              <a:t>5. Differential trade margin pricing strategy </a:t>
            </a:r>
          </a:p>
          <a:p>
            <a:endParaRPr lang="en-US" sz="2000" b="1" dirty="0" smtClean="0"/>
          </a:p>
          <a:p>
            <a:r>
              <a:rPr lang="en-US" sz="2000" b="1" dirty="0" smtClean="0"/>
              <a:t>6. Different price for different market or customer</a:t>
            </a:r>
          </a:p>
          <a:p>
            <a:endParaRPr lang="en-US" sz="2000" b="1" dirty="0" smtClean="0"/>
          </a:p>
          <a:p>
            <a:r>
              <a:rPr lang="en-US" sz="2000" b="1" dirty="0" smtClean="0"/>
              <a:t> 7. Trial Price</a:t>
            </a:r>
          </a:p>
          <a:p>
            <a:endParaRPr lang="en-US" sz="2000" b="1" dirty="0" smtClean="0"/>
          </a:p>
          <a:p>
            <a:r>
              <a:rPr lang="en-US" sz="2000" b="1" dirty="0" smtClean="0"/>
              <a:t>8. Follow the leader pricing strategy</a:t>
            </a:r>
          </a:p>
          <a:p>
            <a:endParaRPr lang="en-US" sz="2000" b="1" dirty="0" smtClean="0"/>
          </a:p>
          <a:p>
            <a:r>
              <a:rPr lang="en-US" sz="2000" b="1" dirty="0" smtClean="0"/>
              <a:t>9. Flexible pricing</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1"/>
            <a:ext cx="9144000" cy="6857999"/>
          </a:xfrm>
        </p:spPr>
      </p:pic>
      <p:sp>
        <p:nvSpPr>
          <p:cNvPr id="11" name="TextBox 10"/>
          <p:cNvSpPr txBox="1"/>
          <p:nvPr/>
        </p:nvSpPr>
        <p:spPr>
          <a:xfrm>
            <a:off x="1752600" y="1143000"/>
            <a:ext cx="7010400" cy="2554545"/>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 </a:t>
            </a:r>
          </a:p>
          <a:p>
            <a:pPr algn="ctr"/>
            <a:r>
              <a:rPr lang="en-US" sz="4000" dirty="0" smtClean="0">
                <a:solidFill>
                  <a:schemeClr val="bg1"/>
                </a:solidFill>
                <a:latin typeface="Aharoni" pitchFamily="2" charset="-79"/>
                <a:cs typeface="Aharoni" pitchFamily="2" charset="-79"/>
              </a:rPr>
              <a:t>Chapter -</a:t>
            </a:r>
            <a:r>
              <a:rPr lang="en-US" sz="4000" b="1" dirty="0" smtClean="0">
                <a:solidFill>
                  <a:schemeClr val="bg1"/>
                </a:solidFill>
                <a:cs typeface="Aharoni" pitchFamily="2" charset="-79"/>
              </a:rPr>
              <a:t>2</a:t>
            </a:r>
            <a:r>
              <a:rPr lang="en-US" sz="4000" dirty="0" smtClean="0">
                <a:solidFill>
                  <a:schemeClr val="bg1"/>
                </a:solidFill>
                <a:latin typeface="Aharoni" pitchFamily="2" charset="-79"/>
                <a:cs typeface="Aharoni" pitchFamily="2" charset="-79"/>
              </a:rPr>
              <a:t> </a:t>
            </a:r>
          </a:p>
          <a:p>
            <a:pPr algn="ctr"/>
            <a:r>
              <a:rPr lang="en-US" sz="4000" dirty="0" smtClean="0">
                <a:solidFill>
                  <a:schemeClr val="bg1"/>
                </a:solidFill>
                <a:latin typeface="Aharoni" pitchFamily="2" charset="-79"/>
                <a:cs typeface="Aharoni" pitchFamily="2" charset="-79"/>
              </a:rPr>
              <a:t>Marketing Decision –I </a:t>
            </a:r>
          </a:p>
          <a:p>
            <a:pPr algn="ctr"/>
            <a:r>
              <a:rPr lang="en-US" sz="4000" dirty="0" smtClean="0">
                <a:solidFill>
                  <a:schemeClr val="bg1"/>
                </a:solidFill>
                <a:latin typeface="Aharoni" pitchFamily="2" charset="-79"/>
                <a:cs typeface="Aharoni" pitchFamily="2" charset="-79"/>
              </a:rPr>
              <a:t>(Product and Price)</a:t>
            </a: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382000" cy="1200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1" algn="ctr"/>
            <a:r>
              <a:rPr lang="en-US" sz="2400" b="1" dirty="0" smtClean="0">
                <a:latin typeface="Aharoni" pitchFamily="2" charset="-79"/>
                <a:cs typeface="Aharoni" pitchFamily="2" charset="-79"/>
              </a:rPr>
              <a:t>Q</a:t>
            </a:r>
            <a:r>
              <a:rPr lang="en-US" sz="2400" b="1" dirty="0" smtClean="0">
                <a:cs typeface="Aharoni" pitchFamily="2" charset="-79"/>
              </a:rPr>
              <a:t>.7</a:t>
            </a:r>
            <a:r>
              <a:rPr lang="en-US" sz="2400" b="1" dirty="0" smtClean="0">
                <a:latin typeface="Aharoni" pitchFamily="2" charset="-79"/>
                <a:cs typeface="Aharoni" pitchFamily="2" charset="-79"/>
              </a:rPr>
              <a:t>   What do you mean by Pricing and Explain the Objectives ?</a:t>
            </a:r>
          </a:p>
          <a:p>
            <a:pPr marL="0" lvl="1" algn="ctr"/>
            <a:endParaRPr lang="en-US" sz="2400" dirty="0" smtClean="0"/>
          </a:p>
        </p:txBody>
      </p:sp>
      <p:sp>
        <p:nvSpPr>
          <p:cNvPr id="4" name="TextBox 3"/>
          <p:cNvSpPr txBox="1"/>
          <p:nvPr/>
        </p:nvSpPr>
        <p:spPr>
          <a:xfrm>
            <a:off x="381000" y="1501676"/>
            <a:ext cx="8458200" cy="4893647"/>
          </a:xfrm>
          <a:prstGeom prst="rect">
            <a:avLst/>
          </a:prstGeom>
          <a:solidFill>
            <a:schemeClr val="accent2"/>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pPr algn="ctr"/>
            <a:r>
              <a:rPr lang="en-US" sz="2400" dirty="0" smtClean="0">
                <a:solidFill>
                  <a:srgbClr val="FFFF00"/>
                </a:solidFill>
                <a:latin typeface="Aharoni" pitchFamily="2" charset="-79"/>
                <a:cs typeface="Aharoni" pitchFamily="2" charset="-79"/>
              </a:rPr>
              <a:t>Meaning</a:t>
            </a:r>
            <a:r>
              <a:rPr lang="en-US" sz="2400" dirty="0" smtClean="0">
                <a:solidFill>
                  <a:srgbClr val="FFFF00"/>
                </a:solidFill>
                <a:latin typeface="Aharoni" pitchFamily="2" charset="-79"/>
                <a:cs typeface="Aharoni" pitchFamily="2" charset="-79"/>
              </a:rPr>
              <a:t>:- </a:t>
            </a:r>
          </a:p>
          <a:p>
            <a:r>
              <a:rPr lang="en-US" sz="2400" dirty="0" smtClean="0"/>
              <a:t> </a:t>
            </a:r>
            <a:r>
              <a:rPr lang="en-US" sz="2400" dirty="0" smtClean="0">
                <a:solidFill>
                  <a:schemeClr val="bg1"/>
                </a:solidFill>
                <a:latin typeface="Aharoni" pitchFamily="2" charset="-79"/>
                <a:cs typeface="Aharoni" pitchFamily="2" charset="-79"/>
              </a:rPr>
              <a:t>Price </a:t>
            </a:r>
            <a:r>
              <a:rPr lang="en-US" sz="2400" dirty="0" smtClean="0">
                <a:solidFill>
                  <a:srgbClr val="FFFF00"/>
                </a:solidFill>
                <a:latin typeface="Aharoni" pitchFamily="2" charset="-79"/>
                <a:cs typeface="Aharoni" pitchFamily="2" charset="-79"/>
              </a:rPr>
              <a:t>means exchange value </a:t>
            </a:r>
            <a:r>
              <a:rPr lang="en-US" sz="2400" dirty="0" smtClean="0">
                <a:solidFill>
                  <a:schemeClr val="bg1"/>
                </a:solidFill>
                <a:latin typeface="Aharoni" pitchFamily="2" charset="-79"/>
                <a:cs typeface="Aharoni" pitchFamily="2" charset="-79"/>
              </a:rPr>
              <a:t>of products. Seller is ready to sell and buyer is ready to accept at agreed price. the marketer should keep right price as per the competitors price strategy. It should not keep high price because no one like to purchase with high price and low price create doubt about quality of the products.</a:t>
            </a:r>
          </a:p>
          <a:p>
            <a:pPr algn="ctr"/>
            <a:endParaRPr lang="en-US" sz="2400" dirty="0" smtClean="0">
              <a:solidFill>
                <a:schemeClr val="bg1"/>
              </a:solidFill>
              <a:latin typeface="Aharoni" pitchFamily="2" charset="-79"/>
              <a:cs typeface="Aharoni" pitchFamily="2" charset="-79"/>
            </a:endParaRPr>
          </a:p>
          <a:p>
            <a:r>
              <a:rPr lang="en-US" sz="2400" b="1" dirty="0" smtClean="0"/>
              <a:t>( Exchange value... No high or low price	Right price..)</a:t>
            </a:r>
          </a:p>
          <a:p>
            <a:r>
              <a:rPr lang="en-US" sz="2400" b="1" dirty="0" smtClean="0"/>
              <a:t>( Penetration price means low price and Skimming price means High price)</a:t>
            </a:r>
            <a:endParaRPr lang="en-US" sz="2400" dirty="0" smtClean="0"/>
          </a:p>
          <a:p>
            <a:pPr algn="ctr"/>
            <a:endParaRPr lang="en-US" sz="24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6" name="TextBox 5"/>
          <p:cNvSpPr txBox="1"/>
          <p:nvPr/>
        </p:nvSpPr>
        <p:spPr>
          <a:xfrm>
            <a:off x="685800" y="0"/>
            <a:ext cx="7924800" cy="954107"/>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2400" b="1" dirty="0" smtClean="0"/>
              <a:t>Factors influencing/affecting /determining of Pricing?</a:t>
            </a:r>
            <a:r>
              <a:rPr lang="en-US" sz="2400" dirty="0" smtClean="0"/>
              <a:t> :-</a:t>
            </a:r>
          </a:p>
          <a:p>
            <a:pPr algn="ctr"/>
            <a:endParaRPr lang="en-US" sz="3200" dirty="0" smtClean="0"/>
          </a:p>
        </p:txBody>
      </p:sp>
      <p:sp>
        <p:nvSpPr>
          <p:cNvPr id="5" name="TextBox 4"/>
          <p:cNvSpPr txBox="1"/>
          <p:nvPr/>
        </p:nvSpPr>
        <p:spPr>
          <a:xfrm>
            <a:off x="762000" y="2057400"/>
            <a:ext cx="8077200" cy="369332"/>
          </a:xfrm>
          <a:prstGeom prst="rect">
            <a:avLst/>
          </a:prstGeom>
          <a:noFill/>
        </p:spPr>
        <p:txBody>
          <a:bodyPr wrap="square" rtlCol="0">
            <a:spAutoFit/>
          </a:bodyPr>
          <a:lstStyle/>
          <a:p>
            <a:endParaRPr lang="en-US" dirty="0"/>
          </a:p>
        </p:txBody>
      </p:sp>
      <p:graphicFrame>
        <p:nvGraphicFramePr>
          <p:cNvPr id="7" name="Table 6"/>
          <p:cNvGraphicFramePr>
            <a:graphicFrameLocks noGrp="1"/>
          </p:cNvGraphicFramePr>
          <p:nvPr/>
        </p:nvGraphicFramePr>
        <p:xfrm>
          <a:off x="914400" y="1295403"/>
          <a:ext cx="7620001" cy="5029204"/>
        </p:xfrm>
        <a:graphic>
          <a:graphicData uri="http://schemas.openxmlformats.org/drawingml/2006/table">
            <a:tbl>
              <a:tblPr firstRow="1" bandRow="1">
                <a:tableStyleId>{00A15C55-8517-42AA-B614-E9B94910E393}</a:tableStyleId>
              </a:tblPr>
              <a:tblGrid>
                <a:gridCol w="990853"/>
                <a:gridCol w="3412936"/>
                <a:gridCol w="3216212"/>
              </a:tblGrid>
              <a:tr h="643669">
                <a:tc>
                  <a:txBody>
                    <a:bodyPr/>
                    <a:lstStyle/>
                    <a:p>
                      <a:endParaRPr lang="en-US" dirty="0"/>
                    </a:p>
                  </a:txBody>
                  <a:tcPr/>
                </a:tc>
                <a:tc>
                  <a:txBody>
                    <a:bodyPr/>
                    <a:lstStyle/>
                    <a:p>
                      <a:pPr marL="902335" marR="0" indent="0">
                        <a:lnSpc>
                          <a:spcPts val="1505"/>
                        </a:lnSpc>
                        <a:spcBef>
                          <a:spcPts val="0"/>
                        </a:spcBef>
                        <a:spcAft>
                          <a:spcPts val="0"/>
                        </a:spcAft>
                      </a:pPr>
                      <a:r>
                        <a:rPr lang="en-US" sz="2000" dirty="0"/>
                        <a:t>Internal Factors</a:t>
                      </a:r>
                      <a:endParaRPr lang="en-US" sz="2000" dirty="0">
                        <a:latin typeface="Times New Roman"/>
                        <a:ea typeface="Times New Roman"/>
                        <a:cs typeface="Times New Roman"/>
                      </a:endParaRPr>
                    </a:p>
                  </a:txBody>
                  <a:tcPr marL="0" marR="0" marT="0" marB="0"/>
                </a:tc>
                <a:tc>
                  <a:txBody>
                    <a:bodyPr/>
                    <a:lstStyle/>
                    <a:p>
                      <a:pPr marL="880745" marR="0" indent="0">
                        <a:lnSpc>
                          <a:spcPts val="1505"/>
                        </a:lnSpc>
                        <a:spcBef>
                          <a:spcPts val="0"/>
                        </a:spcBef>
                        <a:spcAft>
                          <a:spcPts val="0"/>
                        </a:spcAft>
                      </a:pPr>
                      <a:r>
                        <a:rPr lang="en-US" sz="2000" dirty="0"/>
                        <a:t>External Factors</a:t>
                      </a:r>
                      <a:endParaRPr lang="en-US" sz="2000" dirty="0">
                        <a:latin typeface="Times New Roman"/>
                        <a:ea typeface="Times New Roman"/>
                        <a:cs typeface="Times New Roman"/>
                      </a:endParaRPr>
                    </a:p>
                  </a:txBody>
                  <a:tcPr marL="0" marR="0" marT="0" marB="0"/>
                </a:tc>
              </a:tr>
              <a:tr h="626505">
                <a:tc>
                  <a:txBody>
                    <a:bodyPr/>
                    <a:lstStyle/>
                    <a:p>
                      <a:r>
                        <a:rPr lang="en-US" dirty="0" smtClean="0"/>
                        <a:t>1</a:t>
                      </a:r>
                      <a:endParaRPr lang="en-US" dirty="0"/>
                    </a:p>
                  </a:txBody>
                  <a:tcPr/>
                </a:tc>
                <a:tc>
                  <a:txBody>
                    <a:bodyPr/>
                    <a:lstStyle/>
                    <a:p>
                      <a:pPr marL="342900" marR="0" lvl="0" indent="-342900">
                        <a:lnSpc>
                          <a:spcPts val="1620"/>
                        </a:lnSpc>
                        <a:spcBef>
                          <a:spcPts val="5"/>
                        </a:spcBef>
                        <a:spcAft>
                          <a:spcPts val="0"/>
                        </a:spcAft>
                        <a:buSzPts val="1400"/>
                        <a:buFont typeface="Symbol"/>
                        <a:buChar char=""/>
                        <a:tabLst>
                          <a:tab pos="527050" algn="l"/>
                          <a:tab pos="527685" algn="l"/>
                        </a:tabLst>
                      </a:pPr>
                      <a:r>
                        <a:rPr lang="en-US" sz="1800" dirty="0"/>
                        <a:t>Cost</a:t>
                      </a:r>
                      <a:endParaRPr lang="en-US" sz="1800" dirty="0">
                        <a:latin typeface="Times New Roman"/>
                        <a:ea typeface="Symbol"/>
                        <a:cs typeface="Symbol"/>
                      </a:endParaRPr>
                    </a:p>
                  </a:txBody>
                  <a:tcPr marL="0" marR="0" marT="0" marB="0"/>
                </a:tc>
                <a:tc>
                  <a:txBody>
                    <a:bodyPr/>
                    <a:lstStyle/>
                    <a:p>
                      <a:pPr marL="342900" marR="0" lvl="0" indent="-342900">
                        <a:lnSpc>
                          <a:spcPts val="1620"/>
                        </a:lnSpc>
                        <a:spcBef>
                          <a:spcPts val="5"/>
                        </a:spcBef>
                        <a:spcAft>
                          <a:spcPts val="0"/>
                        </a:spcAft>
                        <a:buSzPts val="1400"/>
                        <a:buFont typeface="Symbol"/>
                        <a:buChar char=""/>
                        <a:tabLst>
                          <a:tab pos="523875" algn="l"/>
                          <a:tab pos="524510" algn="l"/>
                        </a:tabLst>
                      </a:pPr>
                      <a:r>
                        <a:rPr lang="en-US" sz="1800"/>
                        <a:t>Competition</a:t>
                      </a:r>
                      <a:endParaRPr lang="en-US" sz="1800">
                        <a:latin typeface="Times New Roman"/>
                        <a:ea typeface="Symbol"/>
                        <a:cs typeface="Symbol"/>
                      </a:endParaRPr>
                    </a:p>
                  </a:txBody>
                  <a:tcPr marL="0" marR="0" marT="0" marB="0"/>
                </a:tc>
              </a:tr>
              <a:tr h="626505">
                <a:tc>
                  <a:txBody>
                    <a:bodyPr/>
                    <a:lstStyle/>
                    <a:p>
                      <a:r>
                        <a:rPr lang="en-US" dirty="0" smtClean="0"/>
                        <a:t>2</a:t>
                      </a:r>
                      <a:endParaRPr lang="en-US" dirty="0"/>
                    </a:p>
                  </a:txBody>
                  <a:tcPr/>
                </a:tc>
                <a:tc>
                  <a:txBody>
                    <a:bodyPr/>
                    <a:lstStyle/>
                    <a:p>
                      <a:pPr marL="527050" marR="0" indent="-229235">
                        <a:lnSpc>
                          <a:spcPts val="1605"/>
                        </a:lnSpc>
                        <a:spcBef>
                          <a:spcPts val="0"/>
                        </a:spcBef>
                        <a:spcAft>
                          <a:spcPts val="0"/>
                        </a:spcAft>
                        <a:buFont typeface="Arial" pitchFamily="34" charset="0"/>
                        <a:buNone/>
                        <a:tabLst>
                          <a:tab pos="527050" algn="l"/>
                          <a:tab pos="527685" algn="l"/>
                        </a:tabLst>
                      </a:pPr>
                      <a:r>
                        <a:rPr lang="en-US" sz="1800" dirty="0" smtClean="0"/>
                        <a:t>Corporate Image</a:t>
                      </a:r>
                      <a:endParaRPr lang="en-US" sz="1800" dirty="0">
                        <a:latin typeface="Times New Roman"/>
                        <a:ea typeface="Times New Roman"/>
                        <a:cs typeface="Times New Roman"/>
                      </a:endParaRPr>
                    </a:p>
                  </a:txBody>
                  <a:tcPr marL="0" marR="0" marT="0" marB="0"/>
                </a:tc>
                <a:tc>
                  <a:txBody>
                    <a:bodyPr/>
                    <a:lstStyle/>
                    <a:p>
                      <a:pPr marL="342900" marR="0" lvl="0" indent="-342900">
                        <a:lnSpc>
                          <a:spcPts val="1605"/>
                        </a:lnSpc>
                        <a:spcBef>
                          <a:spcPts val="0"/>
                        </a:spcBef>
                        <a:spcAft>
                          <a:spcPts val="0"/>
                        </a:spcAft>
                        <a:buSzPts val="1400"/>
                        <a:buFont typeface="Symbol"/>
                        <a:buChar char=""/>
                        <a:tabLst>
                          <a:tab pos="523875" algn="l"/>
                          <a:tab pos="524510" algn="l"/>
                        </a:tabLst>
                      </a:pPr>
                      <a:r>
                        <a:rPr lang="en-US" sz="1800"/>
                        <a:t>Consumers</a:t>
                      </a:r>
                      <a:endParaRPr lang="en-US" sz="1800">
                        <a:latin typeface="Times New Roman"/>
                        <a:ea typeface="Symbol"/>
                        <a:cs typeface="Symbol"/>
                      </a:endParaRPr>
                    </a:p>
                  </a:txBody>
                  <a:tcPr marL="0" marR="0" marT="0" marB="0"/>
                </a:tc>
              </a:tr>
              <a:tr h="626505">
                <a:tc>
                  <a:txBody>
                    <a:bodyPr/>
                    <a:lstStyle/>
                    <a:p>
                      <a:r>
                        <a:rPr lang="en-US" dirty="0" smtClean="0"/>
                        <a:t>3</a:t>
                      </a:r>
                      <a:endParaRPr lang="en-US" dirty="0"/>
                    </a:p>
                  </a:txBody>
                  <a:tcPr/>
                </a:tc>
                <a:tc>
                  <a:txBody>
                    <a:bodyPr/>
                    <a:lstStyle/>
                    <a:p>
                      <a:pPr marL="342900" marR="0" lvl="0" indent="-342900">
                        <a:lnSpc>
                          <a:spcPts val="1600"/>
                        </a:lnSpc>
                        <a:spcBef>
                          <a:spcPts val="0"/>
                        </a:spcBef>
                        <a:spcAft>
                          <a:spcPts val="0"/>
                        </a:spcAft>
                        <a:buSzPts val="1400"/>
                        <a:buFont typeface="Symbol"/>
                        <a:buChar char=""/>
                        <a:tabLst>
                          <a:tab pos="527050" algn="l"/>
                          <a:tab pos="527685" algn="l"/>
                        </a:tabLst>
                      </a:pPr>
                      <a:r>
                        <a:rPr lang="en-US" sz="1800" dirty="0"/>
                        <a:t>Objectives </a:t>
                      </a:r>
                      <a:r>
                        <a:rPr lang="en-US" sz="1800" spc="-15" dirty="0"/>
                        <a:t>of </a:t>
                      </a:r>
                      <a:r>
                        <a:rPr lang="en-US" sz="1800" dirty="0"/>
                        <a:t>the</a:t>
                      </a:r>
                      <a:r>
                        <a:rPr lang="en-US" sz="1800" spc="50" dirty="0"/>
                        <a:t> </a:t>
                      </a:r>
                      <a:r>
                        <a:rPr lang="en-US" sz="1800" dirty="0"/>
                        <a:t>Firm</a:t>
                      </a:r>
                      <a:endParaRPr lang="en-US" sz="1800" dirty="0">
                        <a:latin typeface="Times New Roman"/>
                        <a:ea typeface="Symbol"/>
                        <a:cs typeface="Symbol"/>
                      </a:endParaRPr>
                    </a:p>
                  </a:txBody>
                  <a:tcPr marL="0" marR="0" marT="0" marB="0"/>
                </a:tc>
                <a:tc>
                  <a:txBody>
                    <a:bodyPr/>
                    <a:lstStyle/>
                    <a:p>
                      <a:pPr marL="342900" marR="0" lvl="0" indent="-342900">
                        <a:lnSpc>
                          <a:spcPts val="1600"/>
                        </a:lnSpc>
                        <a:spcBef>
                          <a:spcPts val="0"/>
                        </a:spcBef>
                        <a:spcAft>
                          <a:spcPts val="0"/>
                        </a:spcAft>
                        <a:buSzPts val="1400"/>
                        <a:buFont typeface="Symbol"/>
                        <a:buChar char=""/>
                        <a:tabLst>
                          <a:tab pos="523875" algn="l"/>
                          <a:tab pos="524510" algn="l"/>
                        </a:tabLst>
                      </a:pPr>
                      <a:r>
                        <a:rPr lang="en-US" sz="1800" dirty="0"/>
                        <a:t>Demand</a:t>
                      </a:r>
                      <a:endParaRPr lang="en-US" sz="1800" dirty="0">
                        <a:latin typeface="Times New Roman"/>
                        <a:ea typeface="Symbol"/>
                        <a:cs typeface="Symbol"/>
                      </a:endParaRPr>
                    </a:p>
                  </a:txBody>
                  <a:tcPr marL="0" marR="0" marT="0" marB="0"/>
                </a:tc>
              </a:tr>
              <a:tr h="626505">
                <a:tc>
                  <a:txBody>
                    <a:bodyPr/>
                    <a:lstStyle/>
                    <a:p>
                      <a:r>
                        <a:rPr lang="en-US" dirty="0" smtClean="0"/>
                        <a:t>4</a:t>
                      </a:r>
                      <a:endParaRPr lang="en-US" dirty="0"/>
                    </a:p>
                  </a:txBody>
                  <a:tcPr/>
                </a:tc>
                <a:tc>
                  <a:txBody>
                    <a:bodyPr/>
                    <a:lstStyle/>
                    <a:p>
                      <a:pPr marL="527050" marR="0" indent="-229235">
                        <a:lnSpc>
                          <a:spcPts val="1620"/>
                        </a:lnSpc>
                        <a:spcBef>
                          <a:spcPts val="5"/>
                        </a:spcBef>
                        <a:spcAft>
                          <a:spcPts val="0"/>
                        </a:spcAft>
                        <a:tabLst>
                          <a:tab pos="527050" algn="l"/>
                          <a:tab pos="527685" algn="l"/>
                        </a:tabLst>
                      </a:pPr>
                      <a:r>
                        <a:rPr lang="en-US" sz="1800"/>
                        <a:t>Product</a:t>
                      </a:r>
                      <a:endParaRPr lang="en-US" sz="1800">
                        <a:latin typeface="Times New Roman"/>
                        <a:ea typeface="Times New Roman"/>
                        <a:cs typeface="Times New Roman"/>
                      </a:endParaRPr>
                    </a:p>
                  </a:txBody>
                  <a:tcPr marL="0" marR="0" marT="0" marB="0"/>
                </a:tc>
                <a:tc>
                  <a:txBody>
                    <a:bodyPr/>
                    <a:lstStyle/>
                    <a:p>
                      <a:pPr marL="342900" marR="0" lvl="0" indent="-342900">
                        <a:lnSpc>
                          <a:spcPts val="1620"/>
                        </a:lnSpc>
                        <a:spcBef>
                          <a:spcPts val="5"/>
                        </a:spcBef>
                        <a:spcAft>
                          <a:spcPts val="0"/>
                        </a:spcAft>
                        <a:buSzPts val="1400"/>
                        <a:buFont typeface="Symbol"/>
                        <a:buChar char=""/>
                        <a:tabLst>
                          <a:tab pos="523875" algn="l"/>
                          <a:tab pos="524510" algn="l"/>
                        </a:tabLst>
                      </a:pPr>
                      <a:r>
                        <a:rPr lang="en-US" sz="1800" dirty="0"/>
                        <a:t>Economic</a:t>
                      </a:r>
                      <a:r>
                        <a:rPr lang="en-US" sz="1800" spc="5" dirty="0"/>
                        <a:t> </a:t>
                      </a:r>
                      <a:r>
                        <a:rPr lang="en-US" sz="1800" dirty="0"/>
                        <a:t>condition</a:t>
                      </a:r>
                      <a:endParaRPr lang="en-US" sz="1800" dirty="0">
                        <a:latin typeface="Times New Roman"/>
                        <a:ea typeface="Symbol"/>
                        <a:cs typeface="Symbol"/>
                      </a:endParaRPr>
                    </a:p>
                  </a:txBody>
                  <a:tcPr marL="0" marR="0" marT="0" marB="0"/>
                </a:tc>
              </a:tr>
              <a:tr h="626505">
                <a:tc>
                  <a:txBody>
                    <a:bodyPr/>
                    <a:lstStyle/>
                    <a:p>
                      <a:r>
                        <a:rPr lang="en-US" dirty="0" smtClean="0"/>
                        <a:t>5</a:t>
                      </a:r>
                      <a:endParaRPr lang="en-US" dirty="0"/>
                    </a:p>
                  </a:txBody>
                  <a:tcPr/>
                </a:tc>
                <a:tc>
                  <a:txBody>
                    <a:bodyPr/>
                    <a:lstStyle/>
                    <a:p>
                      <a:pPr marL="342900" marR="0" lvl="0" indent="-342900">
                        <a:lnSpc>
                          <a:spcPts val="1600"/>
                        </a:lnSpc>
                        <a:spcBef>
                          <a:spcPts val="0"/>
                        </a:spcBef>
                        <a:spcAft>
                          <a:spcPts val="0"/>
                        </a:spcAft>
                        <a:buSzPts val="1400"/>
                        <a:buFont typeface="Symbol"/>
                        <a:buChar char=""/>
                        <a:tabLst>
                          <a:tab pos="527050" algn="l"/>
                          <a:tab pos="527685" algn="l"/>
                        </a:tabLst>
                      </a:pPr>
                      <a:r>
                        <a:rPr lang="en-US" sz="1800"/>
                        <a:t>Product Life</a:t>
                      </a:r>
                      <a:r>
                        <a:rPr lang="en-US" sz="1800" spc="10"/>
                        <a:t> </a:t>
                      </a:r>
                      <a:r>
                        <a:rPr lang="en-US" sz="1800"/>
                        <a:t>Cycle</a:t>
                      </a:r>
                      <a:endParaRPr lang="en-US" sz="1800">
                        <a:latin typeface="Times New Roman"/>
                        <a:ea typeface="Symbol"/>
                        <a:cs typeface="Symbol"/>
                      </a:endParaRPr>
                    </a:p>
                  </a:txBody>
                  <a:tcPr marL="0" marR="0" marT="0" marB="0"/>
                </a:tc>
                <a:tc>
                  <a:txBody>
                    <a:bodyPr/>
                    <a:lstStyle/>
                    <a:p>
                      <a:pPr marL="342900" marR="0" lvl="0" indent="-342900">
                        <a:lnSpc>
                          <a:spcPts val="1600"/>
                        </a:lnSpc>
                        <a:spcBef>
                          <a:spcPts val="0"/>
                        </a:spcBef>
                        <a:spcAft>
                          <a:spcPts val="0"/>
                        </a:spcAft>
                        <a:buSzPts val="1400"/>
                        <a:buFont typeface="Symbol"/>
                        <a:buChar char=""/>
                        <a:tabLst>
                          <a:tab pos="523875" algn="l"/>
                          <a:tab pos="524510" algn="l"/>
                        </a:tabLst>
                      </a:pPr>
                      <a:r>
                        <a:rPr lang="en-US" sz="1800" dirty="0"/>
                        <a:t>Financial</a:t>
                      </a:r>
                      <a:r>
                        <a:rPr lang="en-US" sz="1800" spc="-5" dirty="0"/>
                        <a:t> </a:t>
                      </a:r>
                      <a:r>
                        <a:rPr lang="en-US" sz="1800" dirty="0"/>
                        <a:t>Incentives</a:t>
                      </a:r>
                      <a:endParaRPr lang="en-US" sz="1800" dirty="0">
                        <a:latin typeface="Times New Roman"/>
                        <a:ea typeface="Symbol"/>
                        <a:cs typeface="Symbol"/>
                      </a:endParaRPr>
                    </a:p>
                  </a:txBody>
                  <a:tcPr marL="0" marR="0" marT="0" marB="0"/>
                </a:tc>
              </a:tr>
              <a:tr h="626505">
                <a:tc>
                  <a:txBody>
                    <a:bodyPr/>
                    <a:lstStyle/>
                    <a:p>
                      <a:r>
                        <a:rPr lang="en-US" dirty="0" smtClean="0"/>
                        <a:t>6</a:t>
                      </a:r>
                      <a:endParaRPr lang="en-US" dirty="0"/>
                    </a:p>
                  </a:txBody>
                  <a:tcPr/>
                </a:tc>
                <a:tc>
                  <a:txBody>
                    <a:bodyPr/>
                    <a:lstStyle/>
                    <a:p>
                      <a:pPr marL="342900" marR="0" lvl="0" indent="-342900">
                        <a:lnSpc>
                          <a:spcPts val="1625"/>
                        </a:lnSpc>
                        <a:spcBef>
                          <a:spcPts val="0"/>
                        </a:spcBef>
                        <a:spcAft>
                          <a:spcPts val="0"/>
                        </a:spcAft>
                        <a:buSzPts val="1400"/>
                        <a:buFont typeface="Symbol"/>
                        <a:buChar char=""/>
                        <a:tabLst>
                          <a:tab pos="527050" algn="l"/>
                          <a:tab pos="527685" algn="l"/>
                        </a:tabLst>
                      </a:pPr>
                      <a:r>
                        <a:rPr lang="en-US" sz="1800" dirty="0"/>
                        <a:t>Other internal factors</a:t>
                      </a:r>
                      <a:endParaRPr lang="en-US" sz="1800" dirty="0">
                        <a:latin typeface="Times New Roman"/>
                        <a:ea typeface="Symbol"/>
                        <a:cs typeface="Symbol"/>
                      </a:endParaRPr>
                    </a:p>
                  </a:txBody>
                  <a:tcPr marL="0" marR="0" marT="0" marB="0"/>
                </a:tc>
                <a:tc>
                  <a:txBody>
                    <a:bodyPr/>
                    <a:lstStyle/>
                    <a:p>
                      <a:pPr marL="342900" marR="0" lvl="0" indent="-342900">
                        <a:lnSpc>
                          <a:spcPts val="1625"/>
                        </a:lnSpc>
                        <a:spcBef>
                          <a:spcPts val="0"/>
                        </a:spcBef>
                        <a:spcAft>
                          <a:spcPts val="0"/>
                        </a:spcAft>
                        <a:buSzPts val="1400"/>
                        <a:buFont typeface="Symbol"/>
                        <a:buChar char=""/>
                        <a:tabLst>
                          <a:tab pos="523875" algn="l"/>
                          <a:tab pos="524510" algn="l"/>
                        </a:tabLst>
                      </a:pPr>
                      <a:r>
                        <a:rPr lang="en-US" sz="1800" dirty="0"/>
                        <a:t>Other external Factors</a:t>
                      </a:r>
                      <a:endParaRPr lang="en-US" sz="1800" dirty="0">
                        <a:latin typeface="Times New Roman"/>
                        <a:ea typeface="Symbol"/>
                        <a:cs typeface="Symbol"/>
                      </a:endParaRPr>
                    </a:p>
                  </a:txBody>
                  <a:tcPr marL="0" marR="0" marT="0" marB="0"/>
                </a:tc>
              </a:tr>
              <a:tr h="626505">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6" name="TextBox 5"/>
          <p:cNvSpPr txBox="1"/>
          <p:nvPr/>
        </p:nvSpPr>
        <p:spPr>
          <a:xfrm>
            <a:off x="304800" y="2819400"/>
            <a:ext cx="2362200" cy="1077218"/>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3200" dirty="0" smtClean="0"/>
              <a:t>-Objectives</a:t>
            </a:r>
            <a:r>
              <a:rPr lang="en-US" sz="3200" dirty="0" smtClean="0"/>
              <a:t> </a:t>
            </a:r>
            <a:r>
              <a:rPr lang="en-US" sz="3200" dirty="0" smtClean="0"/>
              <a:t>:-</a:t>
            </a:r>
          </a:p>
          <a:p>
            <a:pPr algn="ctr"/>
            <a:endParaRPr lang="en-US" sz="3200" dirty="0" smtClean="0"/>
          </a:p>
        </p:txBody>
      </p:sp>
      <p:sp>
        <p:nvSpPr>
          <p:cNvPr id="9" name="TextBox 8"/>
          <p:cNvSpPr txBox="1"/>
          <p:nvPr/>
        </p:nvSpPr>
        <p:spPr>
          <a:xfrm>
            <a:off x="2895600" y="1310819"/>
            <a:ext cx="5791200" cy="470898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1 </a:t>
            </a:r>
            <a:r>
              <a:rPr lang="en-US" sz="2000" dirty="0" smtClean="0"/>
              <a:t>. </a:t>
            </a:r>
            <a:r>
              <a:rPr lang="en-US" sz="2000" b="1" dirty="0" smtClean="0"/>
              <a:t>Survival </a:t>
            </a:r>
          </a:p>
          <a:p>
            <a:endParaRPr lang="en-US" sz="2000" b="1" dirty="0" smtClean="0"/>
          </a:p>
          <a:p>
            <a:r>
              <a:rPr lang="en-US" sz="2000" b="1" dirty="0" smtClean="0"/>
              <a:t>2.Profit </a:t>
            </a:r>
          </a:p>
          <a:p>
            <a:endParaRPr lang="en-US" sz="2000" b="1" dirty="0" smtClean="0"/>
          </a:p>
          <a:p>
            <a:r>
              <a:rPr lang="en-US" sz="2000" b="1" dirty="0" smtClean="0"/>
              <a:t>3.Sales </a:t>
            </a:r>
          </a:p>
          <a:p>
            <a:endParaRPr lang="en-US" sz="2000" b="1" dirty="0" smtClean="0"/>
          </a:p>
          <a:p>
            <a:r>
              <a:rPr lang="en-US" sz="2000" b="1" dirty="0" smtClean="0"/>
              <a:t>4.Competation</a:t>
            </a:r>
          </a:p>
          <a:p>
            <a:endParaRPr lang="en-US" sz="2000" dirty="0" smtClean="0"/>
          </a:p>
          <a:p>
            <a:r>
              <a:rPr lang="en-US" sz="2000" b="1" dirty="0" smtClean="0"/>
              <a:t>5.Customer satisfaction </a:t>
            </a:r>
          </a:p>
          <a:p>
            <a:endParaRPr lang="en-US" sz="2000" b="1" dirty="0" smtClean="0"/>
          </a:p>
          <a:p>
            <a:r>
              <a:rPr lang="en-US" sz="2000" b="1" dirty="0" smtClean="0"/>
              <a:t>6.Skimmimg pricing</a:t>
            </a:r>
          </a:p>
          <a:p>
            <a:endParaRPr lang="en-US" sz="2000" b="1" dirty="0" smtClean="0"/>
          </a:p>
          <a:p>
            <a:r>
              <a:rPr lang="en-US" sz="2000" b="1" dirty="0" smtClean="0"/>
              <a:t> 7.Pentration pricing </a:t>
            </a:r>
          </a:p>
          <a:p>
            <a:endParaRPr lang="en-US" sz="2000" b="1" dirty="0" smtClean="0"/>
          </a:p>
          <a:p>
            <a:r>
              <a:rPr lang="en-US" sz="2000" b="1" dirty="0" smtClean="0"/>
              <a:t>8.Social responsibility</a:t>
            </a: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6" name="TextBox 5"/>
          <p:cNvSpPr txBox="1"/>
          <p:nvPr/>
        </p:nvSpPr>
        <p:spPr>
          <a:xfrm>
            <a:off x="304800" y="2819400"/>
            <a:ext cx="2362200" cy="156966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marL="0" lvl="1" algn="ctr"/>
            <a:r>
              <a:rPr lang="en-US" sz="3200" dirty="0" smtClean="0"/>
              <a:t>Pricing Strategy :</a:t>
            </a:r>
          </a:p>
          <a:p>
            <a:pPr algn="ctr"/>
            <a:endParaRPr lang="en-US" sz="3200" dirty="0" smtClean="0"/>
          </a:p>
        </p:txBody>
      </p:sp>
      <p:sp>
        <p:nvSpPr>
          <p:cNvPr id="9" name="TextBox 8"/>
          <p:cNvSpPr txBox="1"/>
          <p:nvPr/>
        </p:nvSpPr>
        <p:spPr>
          <a:xfrm>
            <a:off x="2895600" y="533400"/>
            <a:ext cx="5791200" cy="532453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1 </a:t>
            </a:r>
            <a:r>
              <a:rPr lang="en-US" sz="2000" dirty="0" smtClean="0"/>
              <a:t>. </a:t>
            </a:r>
            <a:r>
              <a:rPr lang="en-US" sz="2000" b="1" dirty="0" smtClean="0"/>
              <a:t>Skimming pricing </a:t>
            </a:r>
          </a:p>
          <a:p>
            <a:endParaRPr lang="en-US" sz="2000" b="1" dirty="0" smtClean="0"/>
          </a:p>
          <a:p>
            <a:r>
              <a:rPr lang="en-US" sz="2000" b="1" dirty="0" smtClean="0"/>
              <a:t>2. Penetration Pricing</a:t>
            </a:r>
          </a:p>
          <a:p>
            <a:endParaRPr lang="en-US" sz="2000" b="1" dirty="0" smtClean="0"/>
          </a:p>
          <a:p>
            <a:r>
              <a:rPr lang="en-US" sz="2000" b="1" dirty="0" smtClean="0"/>
              <a:t>3. Standard pricing </a:t>
            </a:r>
          </a:p>
          <a:p>
            <a:endParaRPr lang="en-US" sz="2000" b="1" dirty="0" smtClean="0"/>
          </a:p>
          <a:p>
            <a:r>
              <a:rPr lang="en-US" sz="2000" b="1" dirty="0" smtClean="0"/>
              <a:t>4. Probe Pricing</a:t>
            </a:r>
          </a:p>
          <a:p>
            <a:endParaRPr lang="en-US" sz="2000" dirty="0" smtClean="0"/>
          </a:p>
          <a:p>
            <a:r>
              <a:rPr lang="en-US" sz="2000" b="1" dirty="0" smtClean="0"/>
              <a:t>5. Differential trade margin pricing strategy </a:t>
            </a:r>
          </a:p>
          <a:p>
            <a:endParaRPr lang="en-US" sz="2000" b="1" dirty="0" smtClean="0"/>
          </a:p>
          <a:p>
            <a:r>
              <a:rPr lang="en-US" sz="2000" b="1" dirty="0" smtClean="0"/>
              <a:t>6. Different price for different market or customer</a:t>
            </a:r>
          </a:p>
          <a:p>
            <a:endParaRPr lang="en-US" sz="2000" b="1" dirty="0" smtClean="0"/>
          </a:p>
          <a:p>
            <a:r>
              <a:rPr lang="en-US" sz="2000" b="1" dirty="0" smtClean="0"/>
              <a:t> 7. Trial Price</a:t>
            </a:r>
          </a:p>
          <a:p>
            <a:endParaRPr lang="en-US" sz="2000" b="1" dirty="0" smtClean="0"/>
          </a:p>
          <a:p>
            <a:r>
              <a:rPr lang="en-US" sz="2000" b="1" dirty="0" smtClean="0"/>
              <a:t>8. Follow the leader pricing strategy</a:t>
            </a:r>
          </a:p>
          <a:p>
            <a:endParaRPr lang="en-US" sz="2000" b="1" dirty="0" smtClean="0"/>
          </a:p>
          <a:p>
            <a:r>
              <a:rPr lang="en-US" sz="2000" b="1" dirty="0" smtClean="0"/>
              <a:t>9. Flexible pricing</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52400" y="1115"/>
            <a:ext cx="9144000" cy="6856885"/>
          </a:xfrm>
        </p:spPr>
      </p:pic>
      <p:sp>
        <p:nvSpPr>
          <p:cNvPr id="3" name="TextBox 2"/>
          <p:cNvSpPr txBox="1"/>
          <p:nvPr/>
        </p:nvSpPr>
        <p:spPr>
          <a:xfrm>
            <a:off x="228600" y="1034321"/>
            <a:ext cx="8534400" cy="2554545"/>
          </a:xfrm>
          <a:prstGeom prst="rect">
            <a:avLst/>
          </a:prstGeom>
          <a:noFill/>
        </p:spPr>
        <p:txBody>
          <a:bodyPr wrap="square" rtlCol="0">
            <a:spAutoFit/>
          </a:bodyPr>
          <a:lstStyle/>
          <a:p>
            <a:pPr marL="514350" lvl="1" indent="-514350">
              <a:buFontTx/>
              <a:buAutoNum type="arabicPeriod"/>
            </a:pPr>
            <a:r>
              <a:rPr lang="en-US" sz="3200" b="1" dirty="0" smtClean="0">
                <a:solidFill>
                  <a:srgbClr val="FFFF00"/>
                </a:solidFill>
              </a:rPr>
              <a:t>Skimming pricing:- </a:t>
            </a:r>
            <a:r>
              <a:rPr lang="en-US" sz="3200" b="1" dirty="0" smtClean="0">
                <a:solidFill>
                  <a:srgbClr val="FFFF00"/>
                </a:solidFill>
              </a:rPr>
              <a:t>(High Price)</a:t>
            </a:r>
            <a:endParaRPr lang="en-US" sz="3200" b="1" dirty="0" smtClean="0">
              <a:solidFill>
                <a:srgbClr val="FFFF00"/>
              </a:solidFill>
            </a:endParaRPr>
          </a:p>
          <a:p>
            <a:pPr marL="514350" lvl="1" indent="-514350">
              <a:buFontTx/>
              <a:buAutoNum type="arabicPeriod"/>
            </a:pPr>
            <a:endParaRPr lang="en-US" sz="3200" b="1" dirty="0" smtClean="0">
              <a:solidFill>
                <a:schemeClr val="bg1"/>
              </a:solidFill>
            </a:endParaRPr>
          </a:p>
          <a:p>
            <a:pPr marL="514350" lvl="1" indent="-514350">
              <a:buFont typeface="Wingdings" pitchFamily="2" charset="2"/>
              <a:buChar char="Ø"/>
            </a:pPr>
            <a:r>
              <a:rPr lang="en-US" sz="3200" b="1" dirty="0" smtClean="0">
                <a:solidFill>
                  <a:schemeClr val="bg1"/>
                </a:solidFill>
              </a:rPr>
              <a:t>high price to recover early profit i.e. </a:t>
            </a:r>
            <a:r>
              <a:rPr lang="en-US" sz="3200" b="1" dirty="0" smtClean="0">
                <a:solidFill>
                  <a:schemeClr val="bg1"/>
                </a:solidFill>
              </a:rPr>
              <a:t>Technology </a:t>
            </a:r>
            <a:r>
              <a:rPr lang="en-US" sz="3200" b="1" dirty="0" smtClean="0">
                <a:solidFill>
                  <a:schemeClr val="bg1"/>
                </a:solidFill>
              </a:rPr>
              <a:t>products, fashionable products, etc</a:t>
            </a:r>
            <a:r>
              <a:rPr lang="en-US" sz="3200" b="1" dirty="0" smtClean="0">
                <a:solidFill>
                  <a:schemeClr val="bg1"/>
                </a:solidFill>
              </a:rPr>
              <a:t>.</a:t>
            </a:r>
            <a:endParaRPr lang="en-US" sz="3200" b="1" dirty="0" smtClean="0">
              <a:solidFill>
                <a:schemeClr val="bg1"/>
              </a:solidFill>
            </a:endParaRPr>
          </a:p>
        </p:txBody>
      </p:sp>
      <p:pic>
        <p:nvPicPr>
          <p:cNvPr id="16387" name="Picture 3" descr="C:\Users\DELL\Pictures\smart mobile.jpg"/>
          <p:cNvPicPr>
            <a:picLocks noChangeAspect="1" noChangeArrowheads="1"/>
          </p:cNvPicPr>
          <p:nvPr/>
        </p:nvPicPr>
        <p:blipFill>
          <a:blip r:embed="rId3"/>
          <a:srcRect/>
          <a:stretch>
            <a:fillRect/>
          </a:stretch>
        </p:blipFill>
        <p:spPr bwMode="auto">
          <a:xfrm>
            <a:off x="1752600" y="3810000"/>
            <a:ext cx="4267695" cy="23812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7"/>
                                        </p:tgtEl>
                                        <p:attrNameLst>
                                          <p:attrName>style.visibility</p:attrName>
                                        </p:attrNameLst>
                                      </p:cBhvr>
                                      <p:to>
                                        <p:strVal val="visible"/>
                                      </p:to>
                                    </p:set>
                                    <p:anim calcmode="lin" valueType="num">
                                      <p:cBhvr additive="base">
                                        <p:cTn id="13" dur="500" fill="hold"/>
                                        <p:tgtEl>
                                          <p:spTgt spid="16387"/>
                                        </p:tgtEl>
                                        <p:attrNameLst>
                                          <p:attrName>ppt_x</p:attrName>
                                        </p:attrNameLst>
                                      </p:cBhvr>
                                      <p:tavLst>
                                        <p:tav tm="0">
                                          <p:val>
                                            <p:strVal val="#ppt_x"/>
                                          </p:val>
                                        </p:tav>
                                        <p:tav tm="100000">
                                          <p:val>
                                            <p:strVal val="#ppt_x"/>
                                          </p:val>
                                        </p:tav>
                                      </p:tavLst>
                                    </p:anim>
                                    <p:anim calcmode="lin" valueType="num">
                                      <p:cBhvr additive="base">
                                        <p:cTn id="14" dur="500" fill="hold"/>
                                        <p:tgtEl>
                                          <p:spTgt spid="163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4031873"/>
          </a:xfrm>
          <a:prstGeom prst="rect">
            <a:avLst/>
          </a:prstGeom>
          <a:solidFill>
            <a:schemeClr val="accent2"/>
          </a:solidFill>
        </p:spPr>
        <p:txBody>
          <a:bodyPr wrap="square" rtlCol="0">
            <a:spAutoFit/>
          </a:bodyPr>
          <a:lstStyle/>
          <a:p>
            <a:pPr marL="514350" indent="-514350"/>
            <a:r>
              <a:rPr lang="en-US" sz="3200" b="1" dirty="0" smtClean="0">
                <a:solidFill>
                  <a:schemeClr val="bg1"/>
                </a:solidFill>
              </a:rPr>
              <a:t>2</a:t>
            </a:r>
            <a:r>
              <a:rPr lang="en-US" sz="3200" b="1" dirty="0" smtClean="0">
                <a:solidFill>
                  <a:srgbClr val="FFFF00"/>
                </a:solidFill>
              </a:rPr>
              <a:t>. Penetration Pricing :- </a:t>
            </a:r>
          </a:p>
          <a:p>
            <a:pPr marL="514350" indent="-514350"/>
            <a:endParaRPr lang="en-US" sz="3200" dirty="0" smtClean="0">
              <a:solidFill>
                <a:schemeClr val="bg1"/>
              </a:solidFill>
              <a:latin typeface="Aharoni" pitchFamily="2" charset="-79"/>
              <a:cs typeface="Aharoni" pitchFamily="2" charset="-79"/>
            </a:endParaRP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Low price to attract and expand the market ( for ex. DNA newspaper was early distributed free of cost, then 1 rupess,2 rupees, and now as price as per times of India.</a:t>
            </a: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 </a:t>
            </a:r>
            <a:endParaRPr lang="en-US" sz="3200" b="1" dirty="0">
              <a:solidFill>
                <a:schemeClr val="bg1"/>
              </a:solidFill>
              <a:latin typeface="Aharoni" pitchFamily="2" charset="-79"/>
              <a:cs typeface="Aharoni" pitchFamily="2" charset="-79"/>
            </a:endParaRPr>
          </a:p>
        </p:txBody>
      </p:sp>
      <p:pic>
        <p:nvPicPr>
          <p:cNvPr id="17410" name="Picture 2" descr="C:\Users\DELL\Pictures\DNA Newspaper.jpg"/>
          <p:cNvPicPr>
            <a:picLocks noChangeAspect="1" noChangeArrowheads="1"/>
          </p:cNvPicPr>
          <p:nvPr/>
        </p:nvPicPr>
        <p:blipFill>
          <a:blip r:embed="rId3"/>
          <a:srcRect/>
          <a:stretch>
            <a:fillRect/>
          </a:stretch>
        </p:blipFill>
        <p:spPr bwMode="auto">
          <a:xfrm>
            <a:off x="3581400" y="4114800"/>
            <a:ext cx="3505200" cy="233778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410"/>
                                        </p:tgtEl>
                                        <p:attrNameLst>
                                          <p:attrName>style.visibility</p:attrName>
                                        </p:attrNameLst>
                                      </p:cBhvr>
                                      <p:to>
                                        <p:strVal val="visible"/>
                                      </p:to>
                                    </p:set>
                                    <p:anim calcmode="lin" valueType="num">
                                      <p:cBhvr additive="base">
                                        <p:cTn id="13" dur="500" fill="hold"/>
                                        <p:tgtEl>
                                          <p:spTgt spid="17410"/>
                                        </p:tgtEl>
                                        <p:attrNameLst>
                                          <p:attrName>ppt_x</p:attrName>
                                        </p:attrNameLst>
                                      </p:cBhvr>
                                      <p:tavLst>
                                        <p:tav tm="0">
                                          <p:val>
                                            <p:strVal val="#ppt_x"/>
                                          </p:val>
                                        </p:tav>
                                        <p:tav tm="100000">
                                          <p:val>
                                            <p:strVal val="#ppt_x"/>
                                          </p:val>
                                        </p:tav>
                                      </p:tavLst>
                                    </p:anim>
                                    <p:anim calcmode="lin" valueType="num">
                                      <p:cBhvr additive="base">
                                        <p:cTn id="14" dur="500" fill="hold"/>
                                        <p:tgtEl>
                                          <p:spTgt spid="174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3046988"/>
          </a:xfrm>
          <a:prstGeom prst="rect">
            <a:avLst/>
          </a:prstGeom>
          <a:solidFill>
            <a:schemeClr val="accent2"/>
          </a:solidFill>
        </p:spPr>
        <p:txBody>
          <a:bodyPr wrap="square" rtlCol="0">
            <a:spAutoFit/>
          </a:bodyPr>
          <a:lstStyle/>
          <a:p>
            <a:pPr marL="514350" indent="-514350"/>
            <a:r>
              <a:rPr lang="en-US" sz="3200" b="1" dirty="0" smtClean="0">
                <a:solidFill>
                  <a:srgbClr val="FFFF00"/>
                </a:solidFill>
              </a:rPr>
              <a:t>3. Standard Pricing :-</a:t>
            </a:r>
          </a:p>
          <a:p>
            <a:pPr marL="514350" indent="-514350"/>
            <a:endParaRPr lang="en-US" sz="3200" b="1" dirty="0" smtClean="0">
              <a:solidFill>
                <a:schemeClr val="bg1"/>
              </a:solidFill>
            </a:endParaRPr>
          </a:p>
          <a:p>
            <a:pPr marL="514350" indent="-514350">
              <a:buFont typeface="Wingdings" pitchFamily="2" charset="2"/>
              <a:buChar char="Ø"/>
            </a:pPr>
            <a:r>
              <a:rPr lang="en-US" sz="3200" b="1" dirty="0" smtClean="0">
                <a:solidFill>
                  <a:schemeClr val="bg1"/>
                </a:solidFill>
              </a:rPr>
              <a:t>Fix price to Rural and Urban Market </a:t>
            </a:r>
            <a:r>
              <a:rPr lang="en-US" sz="3200" b="1" dirty="0" err="1" smtClean="0">
                <a:solidFill>
                  <a:schemeClr val="bg1"/>
                </a:solidFill>
              </a:rPr>
              <a:t>i.e</a:t>
            </a:r>
            <a:r>
              <a:rPr lang="en-US" sz="3200" b="1" dirty="0" smtClean="0">
                <a:solidFill>
                  <a:schemeClr val="bg1"/>
                </a:solidFill>
              </a:rPr>
              <a:t> Cello ball pen </a:t>
            </a:r>
            <a:r>
              <a:rPr lang="en-US" sz="3200" b="1" dirty="0" smtClean="0">
                <a:solidFill>
                  <a:schemeClr val="bg1"/>
                </a:solidFill>
              </a:rPr>
              <a:t>rs.5</a:t>
            </a:r>
          </a:p>
          <a:p>
            <a:pPr marL="514350" indent="-514350">
              <a:buFont typeface="Wingdings" pitchFamily="2" charset="2"/>
              <a:buChar char="Ø"/>
            </a:pPr>
            <a:endParaRPr lang="en-US" sz="3200" b="1" dirty="0" smtClean="0">
              <a:solidFill>
                <a:schemeClr val="bg1"/>
              </a:solidFill>
            </a:endParaRPr>
          </a:p>
          <a:p>
            <a:pPr marL="514350" indent="-514350">
              <a:buFont typeface="Wingdings" pitchFamily="2" charset="2"/>
              <a:buChar char="Ø"/>
            </a:pPr>
            <a:r>
              <a:rPr lang="en-US" sz="3200" b="1" dirty="0" smtClean="0">
                <a:solidFill>
                  <a:schemeClr val="bg1"/>
                </a:solidFill>
              </a:rPr>
              <a:t>Parl</a:t>
            </a:r>
            <a:r>
              <a:rPr lang="en-US" sz="3200" b="1" dirty="0" smtClean="0">
                <a:solidFill>
                  <a:schemeClr val="bg1"/>
                </a:solidFill>
              </a:rPr>
              <a:t>e G </a:t>
            </a:r>
            <a:endParaRPr lang="en-US" sz="3200" b="1" dirty="0" smtClean="0">
              <a:solidFill>
                <a:schemeClr val="bg1"/>
              </a:solidFill>
            </a:endParaRPr>
          </a:p>
        </p:txBody>
      </p:sp>
      <p:pic>
        <p:nvPicPr>
          <p:cNvPr id="18435" name="Picture 3" descr="C:\Users\DELL\Pictures\10 parle g.jpg"/>
          <p:cNvPicPr>
            <a:picLocks noChangeAspect="1" noChangeArrowheads="1"/>
          </p:cNvPicPr>
          <p:nvPr/>
        </p:nvPicPr>
        <p:blipFill>
          <a:blip r:embed="rId3"/>
          <a:srcRect/>
          <a:stretch>
            <a:fillRect/>
          </a:stretch>
        </p:blipFill>
        <p:spPr bwMode="auto">
          <a:xfrm>
            <a:off x="4038600" y="3581400"/>
            <a:ext cx="2857500" cy="28575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435"/>
                                        </p:tgtEl>
                                        <p:attrNameLst>
                                          <p:attrName>style.visibility</p:attrName>
                                        </p:attrNameLst>
                                      </p:cBhvr>
                                      <p:to>
                                        <p:strVal val="visible"/>
                                      </p:to>
                                    </p:set>
                                    <p:anim calcmode="lin" valueType="num">
                                      <p:cBhvr additive="base">
                                        <p:cTn id="13" dur="500" fill="hold"/>
                                        <p:tgtEl>
                                          <p:spTgt spid="18435"/>
                                        </p:tgtEl>
                                        <p:attrNameLst>
                                          <p:attrName>ppt_x</p:attrName>
                                        </p:attrNameLst>
                                      </p:cBhvr>
                                      <p:tavLst>
                                        <p:tav tm="0">
                                          <p:val>
                                            <p:strVal val="#ppt_x"/>
                                          </p:val>
                                        </p:tav>
                                        <p:tav tm="100000">
                                          <p:val>
                                            <p:strVal val="#ppt_x"/>
                                          </p:val>
                                        </p:tav>
                                      </p:tavLst>
                                    </p:anim>
                                    <p:anim calcmode="lin" valueType="num">
                                      <p:cBhvr additive="base">
                                        <p:cTn id="14" dur="500" fill="hold"/>
                                        <p:tgtEl>
                                          <p:spTgt spid="184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734</TotalTime>
  <Words>515</Words>
  <Application>Microsoft Office PowerPoint</Application>
  <PresentationFormat>On-screen Show (4:3)</PresentationFormat>
  <Paragraphs>127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65</cp:revision>
  <dcterms:created xsi:type="dcterms:W3CDTF">2020-06-02T07:05:21Z</dcterms:created>
  <dcterms:modified xsi:type="dcterms:W3CDTF">2020-10-21T07:35:08Z</dcterms:modified>
</cp:coreProperties>
</file>